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92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12" r:id="rId19"/>
    <p:sldId id="31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006600"/>
    <a:srgbClr val="004200"/>
    <a:srgbClr val="0000CC"/>
    <a:srgbClr val="0033CC"/>
    <a:srgbClr val="460000"/>
    <a:srgbClr val="B877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DF732-B5B1-4A78-BD5C-CC4234E3DF8C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B8BD-63FE-4220-9455-BCDC81E1EA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DD2AF1-B19C-4C8A-8FA4-F977287FAA18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0C65F7-6FD5-471B-928C-BA6A8DA5FA2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sz="half" idx="1"/>
          </p:nvPr>
        </p:nvSpPr>
        <p:spPr>
          <a:xfrm>
            <a:off x="182814" y="2636912"/>
            <a:ext cx="8781674" cy="309634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3200" b="1" dirty="0" smtClean="0">
                <a:solidFill>
                  <a:srgbClr val="6C0000"/>
                </a:solidFill>
              </a:rPr>
              <a:t>ARCIDIOCESI </a:t>
            </a:r>
            <a:r>
              <a:rPr lang="it-IT" sz="3200" b="1" dirty="0" err="1" smtClean="0">
                <a:solidFill>
                  <a:srgbClr val="6C0000"/>
                </a:solidFill>
              </a:rPr>
              <a:t>DI</a:t>
            </a:r>
            <a:r>
              <a:rPr lang="it-IT" sz="3200" b="1" dirty="0" smtClean="0">
                <a:solidFill>
                  <a:srgbClr val="6C0000"/>
                </a:solidFill>
              </a:rPr>
              <a:t> CATANIA</a:t>
            </a:r>
          </a:p>
          <a:p>
            <a:pPr algn="ctr">
              <a:buNone/>
            </a:pPr>
            <a:endParaRPr lang="it-IT" sz="3200" b="1" dirty="0" smtClean="0">
              <a:solidFill>
                <a:srgbClr val="6C0000"/>
              </a:solidFill>
            </a:endParaRPr>
          </a:p>
          <a:p>
            <a:pPr algn="ctr">
              <a:buNone/>
            </a:pPr>
            <a:r>
              <a:rPr lang="it-IT" sz="3200" b="1" dirty="0" smtClean="0">
                <a:solidFill>
                  <a:srgbClr val="6C0000"/>
                </a:solidFill>
              </a:rPr>
              <a:t>VERSO IL SINODO DEI GIOVANI</a:t>
            </a:r>
          </a:p>
          <a:p>
            <a:pPr algn="ctr">
              <a:buNone/>
            </a:pPr>
            <a:endParaRPr lang="it-IT" sz="3200" b="1" dirty="0" smtClean="0">
              <a:solidFill>
                <a:srgbClr val="6C0000"/>
              </a:solidFill>
            </a:endParaRPr>
          </a:p>
          <a:p>
            <a:pPr algn="ctr">
              <a:buNone/>
            </a:pPr>
            <a:r>
              <a:rPr lang="it-IT" sz="3200" b="1" dirty="0" smtClean="0">
                <a:solidFill>
                  <a:srgbClr val="6C0000"/>
                </a:solidFill>
              </a:rPr>
              <a:t>MATERIALE</a:t>
            </a:r>
          </a:p>
          <a:p>
            <a:pPr algn="ctr">
              <a:buNone/>
            </a:pPr>
            <a:r>
              <a:rPr lang="it-IT" sz="2700" b="1" dirty="0" smtClean="0">
                <a:solidFill>
                  <a:srgbClr val="6C0000"/>
                </a:solidFill>
              </a:rPr>
              <a:t>SINTESI DOCUMENTO PREPARATORIO</a:t>
            </a:r>
          </a:p>
          <a:p>
            <a:pPr algn="ctr">
              <a:buNone/>
            </a:pPr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it-IT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Immagine 17" descr="logo_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764704"/>
            <a:ext cx="1386804" cy="177795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Il dono del discernimento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/>
              <a:t/>
            </a:r>
            <a:br>
              <a:rPr lang="it-IT" sz="1200" dirty="0" smtClean="0"/>
            </a:br>
            <a:endParaRPr lang="it-IT" sz="12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47864" y="1920084"/>
            <a:ext cx="5616624" cy="4749275"/>
          </a:xfrm>
        </p:spPr>
        <p:txBody>
          <a:bodyPr>
            <a:normAutofit fontScale="85000" lnSpcReduction="10000"/>
          </a:bodyPr>
          <a:lstStyle/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Discernimento dei segni dei tempi, che punta a riconoscere la presenza e l’azione dello Spirito nella storia.</a:t>
            </a:r>
          </a:p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Discernimento morale, che distingue ciò che è bene da ciò che è male.</a:t>
            </a:r>
          </a:p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Discernimento spirituale, che si propone di riconoscere la tentazione per respingerla.</a:t>
            </a:r>
          </a:p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Gli intrecci tra queste diverse accezioni sono evidenti e non si possono mai sciogliere completamente.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magine 4" descr="segnali.JPG"/>
          <p:cNvPicPr>
            <a:picLocks noChangeAspect="1"/>
          </p:cNvPicPr>
          <p:nvPr/>
        </p:nvPicPr>
        <p:blipFill>
          <a:blip r:embed="rId2" cstate="print"/>
          <a:srcRect l="23625" r="23220"/>
          <a:stretch>
            <a:fillRect/>
          </a:stretch>
        </p:blipFill>
        <p:spPr>
          <a:xfrm>
            <a:off x="230547" y="1916832"/>
            <a:ext cx="3138290" cy="442798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Il discernimento vocazionale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200" dirty="0" smtClean="0"/>
              <a:t/>
            </a:r>
            <a:br>
              <a:rPr lang="it-IT" sz="1200" dirty="0" smtClean="0"/>
            </a:br>
            <a:endParaRPr lang="it-IT" sz="12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131840" y="1920084"/>
            <a:ext cx="5832648" cy="4749275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Matrimonio,  ministero  ordinato, vita consacrata.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Come  mettere a frutto i propri talenti: nella vita professionale, nel volontariato, nel servizio agli ultimi, nell’impegno in politica.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Una decisione richiede un percorso di discernimento, per delineare un itinerario adatto (EG, 51) : riconoscere - interpretare  - scegliere.</a:t>
            </a:r>
            <a:endParaRPr lang="it-IT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magine 4" descr="S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2824964" cy="458877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  <a:noFill/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Tempo e prova di conferma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7784" y="2132856"/>
            <a:ext cx="6336704" cy="4222069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Promuovere scelte davvero libere e responsabili.</a:t>
            </a:r>
          </a:p>
          <a:p>
            <a:r>
              <a:rPr lang="it-IT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decisione richiede di essere messa alla prova dei fatti in vista della sua conferma.</a:t>
            </a:r>
          </a:p>
          <a:p>
            <a:r>
              <a:rPr lang="it-IT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Non vi è vocazione che non sia ordinata a una missione.</a:t>
            </a:r>
            <a:endParaRPr lang="it-IT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Segnaposto contenuto 4" descr="images5.jpg"/>
          <p:cNvPicPr>
            <a:picLocks noChangeAspect="1"/>
          </p:cNvPicPr>
          <p:nvPr/>
        </p:nvPicPr>
        <p:blipFill>
          <a:blip r:embed="rId2" cstate="print"/>
          <a:srcRect l="6625" r="63090"/>
          <a:stretch>
            <a:fillRect/>
          </a:stretch>
        </p:blipFill>
        <p:spPr>
          <a:xfrm>
            <a:off x="395536" y="1772816"/>
            <a:ext cx="2016224" cy="460324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L’accompagnamento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19872" y="1268760"/>
            <a:ext cx="5544616" cy="5400599"/>
          </a:xfrm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tradizione spirituale evidenzia l’importanza dell’accompagnamento personale.</a:t>
            </a:r>
          </a:p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 accompagnare un’altra persona non basta studiare la teoria del discernimento;  occorre fare sulla propria pelle l’esperienza di interpretare i movimenti del cuore per riconoscervi l’azione dello Spirito. </a:t>
            </a:r>
          </a:p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Si tratta di favorire la relazione tra la persona e il Signore, collaborando a rimuovere ciò che la ostacola.</a:t>
            </a:r>
          </a:p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guida spirituale rinvia la persona al Signore e prepara il terreno all’incontro con Lui (cfr. </a:t>
            </a:r>
            <a:r>
              <a:rPr lang="it-IT" sz="2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Gv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3,29-30).</a:t>
            </a:r>
            <a:endParaRPr lang="it-IT" sz="2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Segnaposto contenuto 6" descr="emmaus.jpg"/>
          <p:cNvPicPr>
            <a:picLocks noChangeAspect="1"/>
          </p:cNvPicPr>
          <p:nvPr/>
        </p:nvPicPr>
        <p:blipFill>
          <a:blip r:embed="rId2" cstate="print"/>
          <a:srcRect l="6836" r="2923" b="6018"/>
          <a:stretch>
            <a:fillRect/>
          </a:stretch>
        </p:blipFill>
        <p:spPr>
          <a:xfrm>
            <a:off x="179512" y="1772816"/>
            <a:ext cx="3214710" cy="447589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Profilo dell’accompagnatore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Sguardo amorevole (la vocazione dei primi discepoli, cfr. 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Gv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1,35-51);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parola autorevole (l’insegnamento nella sinagoga di 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Cafarnao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cfr. 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Lc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4,32);                                                                                                                           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capacità di “farsi prossimo” (la parabola del buon samaritano, cfr. 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Lc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10, 25-37);                                                                                                                    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scelta di “camminare accanto”                                  (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Emmaus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cfr. 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Lc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24,13-35);                                   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testimonianza di autenticità,                                            senza paura di andare contro i                              pregiudizi più diffusi (la lavanda                          dei piedi nell’ultima cena, cfr. </a:t>
            </a:r>
            <a:r>
              <a:rPr lang="it-IT" sz="10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Gv</a:t>
            </a: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13,1-20).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10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Sostegno nella preghiera.</a:t>
            </a:r>
          </a:p>
          <a:p>
            <a:endParaRPr lang="it-IT" sz="9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pic>
        <p:nvPicPr>
          <p:cNvPr id="5" name="Immagine 4" descr="lavandapi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501008"/>
            <a:ext cx="2304254" cy="31883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05800" cy="26642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br>
              <a:rPr lang="it-IT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L’AZIONE PASTORALE</a:t>
            </a:r>
            <a:endParaRPr lang="it-IT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La pastorale vocazionale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Come ha ricordato Papa Francesco, «la pastorale vocazionale è imparare lo stile di </a:t>
            </a:r>
            <a:r>
              <a:rPr lang="it-IT" sz="2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Gesù…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 (</a:t>
            </a:r>
            <a:r>
              <a:rPr lang="it-IT" sz="2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Conv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it-IT" sz="2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Past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Vocazionale,21-10-2016).</a:t>
            </a:r>
          </a:p>
          <a:p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Tre verbi, che nei Vangeli connotano il modo con cui Gesù incontra le persone del suo tempo, ci aiutano a strutturare questo stile pastorale:                                                            </a:t>
            </a:r>
          </a:p>
          <a:p>
            <a:r>
              <a:rPr lang="it-IT" sz="2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USCIRE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verso il mondo dei giovani richiede la disponibilità a passare del tempo con loro, ad ascoltare le loro storie, le loro gioie e speranze.</a:t>
            </a:r>
            <a:b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Rinunciare a quelle rigidità che rendono meno credibile l’annuncio della gioia del Vangelo. </a:t>
            </a:r>
          </a:p>
          <a:p>
            <a:r>
              <a:rPr lang="it-IT" sz="2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VEDERE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nella profondità del cuore senza risultare invadente o minaccioso e creare empatia.</a:t>
            </a:r>
          </a:p>
          <a:p>
            <a:r>
              <a:rPr lang="it-IT" sz="22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CHIAMARE</a:t>
            </a:r>
            <a:r>
              <a:rPr lang="it-IT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vuol dire in primo luogo ridestare il desiderio di un  incontro, porre domande a cui non ci sono risposte preconfezionate, stimolare le persone a mettersi in cammino per incontrare la gioia del Vangelo.</a:t>
            </a:r>
            <a:endParaRPr lang="it-IT" sz="2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Soggetti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7" name="Segnaposto contenuto 6" descr="accompagnamento_spiritua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83746" y="4148658"/>
            <a:ext cx="2376686" cy="2376686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8784976" cy="5400599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Tutti i giovani, nessuno escluso</a:t>
            </a:r>
          </a:p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Una comunità responsabile capace di progettare con competenza e passione.</a:t>
            </a:r>
          </a:p>
          <a:p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 figure di riferimento:</a:t>
            </a:r>
          </a:p>
          <a:p>
            <a:pPr marL="514350" indent="-514350">
              <a:buNone/>
            </a:pP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Genitori e famiglia, Pastori, Insegnanti e altre figure educative con:          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chiara identità,            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solida appartenenza,                                                                                          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qualità spirituale,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passione educativa,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formazione solida.</a:t>
            </a:r>
            <a:endParaRPr lang="it-IT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4328220" cy="659352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LUOGHI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>
          <a:xfrm>
            <a:off x="4644008" y="836712"/>
            <a:ext cx="4320480" cy="654843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STRUMENTI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2"/>
          </p:nvPr>
        </p:nvSpPr>
        <p:spPr>
          <a:xfrm>
            <a:off x="179512" y="1484784"/>
            <a:ext cx="4328220" cy="5184576"/>
          </a:xfrm>
          <a:ln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vita quotidiana dei giovani (scuola, università, lavoro, ecc.)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Chiesa offre ai giovani dei luoghi specifici di incontro e di formazione culturale, di educazione e di evangelizzazione, di celebrazione e di servizio, nel rispetto della territorialità.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Il mondo digitale: è un nuovo “luogo” che merita particolare attenzione.</a:t>
            </a:r>
          </a:p>
          <a:p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319463" cy="5184576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cura educativa e i percorsi di evangelizzazione.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Presenza in rete (gestione sito parrocchiale,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Fb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WhatsApp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ecc. ecc.)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Lectio divina.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Silenzio, contemplazione, preghiera.</a:t>
            </a:r>
          </a:p>
          <a:p>
            <a:endParaRPr lang="it-IT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it-IT" b="1" dirty="0" smtClean="0"/>
              <a:t>Maria di Nazareth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75856" y="1844824"/>
            <a:ext cx="5688632" cy="4824536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Affidiamo a Maria questo percorso in cui la Chiesa si interroga su come accompagnare i giovani ad accogliere la chiamata alla gioia dell’amore e alla vita in pienezza.</a:t>
            </a:r>
            <a:endParaRPr lang="it-IT" sz="3600" b="1" dirty="0"/>
          </a:p>
        </p:txBody>
      </p:sp>
      <p:pic>
        <p:nvPicPr>
          <p:cNvPr id="8" name="Segnaposto contenuto 6" descr="verginetenerezzaGASH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9810"/>
          <a:stretch>
            <a:fillRect/>
          </a:stretch>
        </p:blipFill>
        <p:spPr>
          <a:xfrm>
            <a:off x="467544" y="1916832"/>
            <a:ext cx="2695275" cy="443388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2992" cy="3600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SINODO DEI VESCOVI                              </a:t>
            </a:r>
            <a:b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 ASSEMBLEA GENERALE ORDINARIA</a:t>
            </a:r>
            <a:b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I giovani, la fede e il </a:t>
            </a:r>
            <a:b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discernimento vocazionale</a:t>
            </a:r>
            <a:b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(ottobre 2018)</a:t>
            </a:r>
            <a:endParaRPr lang="it-IT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8784976" cy="776528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DOCUMENTO  PREPARATORIO</a:t>
            </a:r>
          </a:p>
          <a:p>
            <a:endParaRPr lang="it-IT" sz="36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magine 3" descr="c511c1bbac51725f9a8fb4ceafe921f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2022440" cy="312354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4391" cy="864096"/>
          </a:xfrm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INTRODUZIONE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5" cy="5184576"/>
          </a:xfrm>
        </p:spPr>
        <p:txBody>
          <a:bodyPr>
            <a:normAutofit fontScale="25000" lnSpcReduction="20000"/>
          </a:bodyPr>
          <a:lstStyle/>
          <a:p>
            <a:r>
              <a:rPr lang="it-IT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Attraverso un nuovo percorso sinodale, la Chiesa ha deciso di interrogarsi su come accompagnare i giovani a riconoscere e accogliere la chiamata all’amore e alla vita in pienezza. </a:t>
            </a:r>
          </a:p>
          <a:p>
            <a:r>
              <a:rPr lang="it-IT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 questa prospettiva, con il presente Documento Preparatorio, che termina con un questionario, si dà avvio alla fase della consultazione di tutto il Popolo di Dio. </a:t>
            </a:r>
          </a:p>
          <a:p>
            <a:r>
              <a:rPr lang="it-IT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È prevista inoltre una consultazione di tutti i giovani attraverso un sito Internet, con un questionario sulle loro aspettative e la loro vita.</a:t>
            </a:r>
          </a:p>
          <a:p>
            <a:r>
              <a:rPr lang="it-IT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Le risposte ai due questionari costituiranno la base per la redazione del Documento di lavoro o Instrumentum </a:t>
            </a:r>
            <a:r>
              <a:rPr lang="it-IT" sz="9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laboris</a:t>
            </a:r>
            <a:r>
              <a:rPr lang="it-IT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che sarà il punto di riferimento per la discussione dei Padri sinodali.</a:t>
            </a:r>
          </a:p>
          <a:p>
            <a:r>
              <a:rPr lang="it-IT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Quindi i frutti saranno disponibili solo al termine del cammino sinodale.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864096"/>
          </a:xfrm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Sulle orme del discepolo amato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6" name="Segnaposto contenuto 5" descr="gesu-e-giovanni-ico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142" t="4482" r="14151"/>
          <a:stretch>
            <a:fillRect/>
          </a:stretch>
        </p:blipFill>
        <p:spPr>
          <a:xfrm>
            <a:off x="179512" y="1844824"/>
            <a:ext cx="2664296" cy="4603575"/>
          </a:xfrm>
          <a:ln>
            <a:solidFill>
              <a:schemeClr val="accent1"/>
            </a:solidFill>
          </a:ln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131840" y="1844824"/>
            <a:ext cx="5904656" cy="4896544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r>
              <a:rPr lang="it-IT" sz="9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Nel Quarto Vangelo, Giovanni, l’apostolo,  è sia la figura esemplare del giovane che sceglie di seguire Gesù, sia «il discepolo che Gesù amava» (</a:t>
            </a:r>
            <a:r>
              <a:rPr lang="it-IT" sz="9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Gv</a:t>
            </a:r>
            <a:r>
              <a:rPr lang="it-IT" sz="9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13,23; 19,26; 21,7).</a:t>
            </a:r>
          </a:p>
          <a:p>
            <a:r>
              <a:rPr lang="it-IT" sz="9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Dalla prima chiamata fino a giungere sotto la croce, in un cammino di discernimento, egli riconoscerà il Risorto e ne darà testimonianza alla comunità.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 sz="quarter"/>
          </p:nvPr>
        </p:nvSpPr>
        <p:spPr>
          <a:xfrm>
            <a:off x="179512" y="1484784"/>
            <a:ext cx="8886701" cy="3312368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>
                <a:solidFill>
                  <a:schemeClr val="accent2"/>
                </a:solidFill>
              </a:rPr>
              <a:t>1</a:t>
            </a:r>
            <a:br>
              <a:rPr lang="it-IT" sz="7200" dirty="0" smtClean="0">
                <a:solidFill>
                  <a:schemeClr val="accent2"/>
                </a:solidFill>
              </a:rPr>
            </a:br>
            <a:r>
              <a:rPr lang="it-IT" sz="7200" b="1" dirty="0" smtClean="0">
                <a:solidFill>
                  <a:schemeClr val="accent2"/>
                </a:solidFill>
              </a:rPr>
              <a:t>I GIOVANI NEL</a:t>
            </a:r>
            <a:br>
              <a:rPr lang="it-IT" sz="7200" b="1" dirty="0" smtClean="0">
                <a:solidFill>
                  <a:schemeClr val="accent2"/>
                </a:solidFill>
              </a:rPr>
            </a:br>
            <a:r>
              <a:rPr lang="it-IT" sz="7200" b="1" dirty="0" smtClean="0">
                <a:solidFill>
                  <a:schemeClr val="accent2"/>
                </a:solidFill>
              </a:rPr>
              <a:t>MONDO</a:t>
            </a:r>
            <a:r>
              <a:rPr lang="it-IT" sz="7200" dirty="0" smtClean="0">
                <a:solidFill>
                  <a:schemeClr val="accent2"/>
                </a:solidFill>
              </a:rPr>
              <a:t> </a:t>
            </a:r>
            <a:r>
              <a:rPr lang="it-IT" sz="7200" b="1" dirty="0" err="1" smtClean="0">
                <a:solidFill>
                  <a:schemeClr val="accent2"/>
                </a:solidFill>
              </a:rPr>
              <a:t>DI</a:t>
            </a:r>
            <a:r>
              <a:rPr lang="it-IT" sz="7200" b="1" dirty="0" smtClean="0">
                <a:solidFill>
                  <a:schemeClr val="accent2"/>
                </a:solidFill>
              </a:rPr>
              <a:t> OGGI</a:t>
            </a:r>
            <a:endParaRPr lang="it-IT" sz="7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936104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accent2"/>
                </a:solidFill>
              </a:rPr>
              <a:t>Alcuni aspetti sociologici</a:t>
            </a:r>
            <a:endParaRPr lang="it-IT" sz="4800" b="1" dirty="0">
              <a:solidFill>
                <a:schemeClr val="accent2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25000" lnSpcReduction="20000"/>
          </a:bodyPr>
          <a:lstStyle/>
          <a:p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Il termine “giovani” indica le persone di età compresa all’incirca tra 16 e 29 anni.</a:t>
            </a:r>
          </a:p>
          <a:p>
            <a:endParaRPr lang="it-IT" sz="8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1. Un mondo che cambia rapidamente:                                             Contesto multiculturale e </a:t>
            </a:r>
            <a:r>
              <a:rPr lang="it-IT" sz="8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multireligioso</a:t>
            </a:r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Alta mobilità dei giovani. Adattamento metodo e linguaggio.</a:t>
            </a:r>
          </a:p>
          <a:p>
            <a:endParaRPr lang="it-IT" sz="8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 Le nuove generazioni cercano:                                                                  </a:t>
            </a:r>
            <a:r>
              <a:rPr lang="it-IT" sz="80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Appartenenza e partecipazione                                                                           </a:t>
            </a:r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it-IT" sz="80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Punti di riferimento personali e istituzionali</a:t>
            </a:r>
          </a:p>
          <a:p>
            <a:pPr>
              <a:buNone/>
            </a:pPr>
            <a:r>
              <a:rPr lang="it-IT" sz="8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</a:t>
            </a:r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trovano: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Genitori assenti o iperprotettivi.</a:t>
            </a:r>
            <a:b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Una globalizzazione di stampo consumista e individualista.</a:t>
            </a:r>
            <a:b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it-IT" sz="8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Iper-connessione</a:t>
            </a:r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e  “mondo virtuale” .                                                                      </a:t>
            </a:r>
          </a:p>
          <a:p>
            <a:endParaRPr lang="it-IT" sz="8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3. I giovani e le scelte:                                                                              difficoltà legate alla condizione di precarietà (lavoro, famiglia, relazioni affettive).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b="1" dirty="0" smtClean="0"/>
          </a:p>
          <a:p>
            <a:r>
              <a:rPr lang="it-IT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L’azione pastorale, è chiamata a sviluppare una cultura adeguata.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 sz="quarter"/>
          </p:nvPr>
        </p:nvSpPr>
        <p:spPr>
          <a:xfrm>
            <a:off x="179512" y="980728"/>
            <a:ext cx="8886701" cy="4752528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>
                <a:solidFill>
                  <a:schemeClr val="accent2"/>
                </a:solidFill>
              </a:rPr>
              <a:t>2</a:t>
            </a:r>
            <a:br>
              <a:rPr lang="it-IT" sz="7200" dirty="0" smtClean="0">
                <a:solidFill>
                  <a:schemeClr val="accent2"/>
                </a:solidFill>
              </a:rPr>
            </a:br>
            <a:r>
              <a:rPr lang="it-IT" sz="7200" b="1" dirty="0" smtClean="0">
                <a:solidFill>
                  <a:schemeClr val="accent2"/>
                </a:solidFill>
              </a:rPr>
              <a:t>FEDE,</a:t>
            </a:r>
            <a:br>
              <a:rPr lang="it-IT" sz="7200" b="1" dirty="0" smtClean="0">
                <a:solidFill>
                  <a:schemeClr val="accent2"/>
                </a:solidFill>
              </a:rPr>
            </a:br>
            <a:r>
              <a:rPr lang="it-IT" sz="7200" b="1" dirty="0" smtClean="0">
                <a:solidFill>
                  <a:schemeClr val="accent2"/>
                </a:solidFill>
              </a:rPr>
              <a:t>DISCERNIMENTO,            VOCAZIONE </a:t>
            </a:r>
            <a:endParaRPr lang="it-IT" sz="7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Fede e vocazione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87824" y="1412776"/>
            <a:ext cx="5976664" cy="525658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fede, in quanto partecipazione al modo di vedere di Gesù (cfr. Lumen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fidei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18), è la fonte del discernimento vocazionale.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Scelti da Gesù per andare e portare frutto (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Gv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15,16-17).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fede illumina la vocazione all’amore. 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Questa fede «diventa luce per illuminare tutti i rapporti sociali»,</a:t>
            </a:r>
            <a:b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contribuendo a «costruire la fraternità universale» tra gli uomini e le donne di ogni tempo (cfr. Lumen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fidei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,54).</a:t>
            </a:r>
            <a:endParaRPr lang="it-IT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Segnaposto contenuto 8" descr="pyeAWPAL76WB_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806608" cy="39493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LA COSCIENZA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11760" y="1700808"/>
            <a:ext cx="6552728" cy="4968552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Credere significa mettersi in ascolto dello Spirito e in dialogo con la Parola che è via, verità e vita (cfr. </a:t>
            </a:r>
            <a:r>
              <a:rPr lang="it-IT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Gv</a:t>
            </a: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14,6) 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Lo spazio di questo dialogo è la coscienza.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 coscienza è dunque uno spazio inviolabile in cui si manifesta l’invito ad accogliere una promessa.</a:t>
            </a:r>
          </a:p>
          <a:p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Discernere la voce dello Spirito dagli altri richiami e decidere che risposta dare è un compito che spetta a ciascuno: gli altri lo possono accompagnare e confermare, ma mai sostituire.</a:t>
            </a:r>
            <a:endParaRPr lang="it-IT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Segnaposto contenuto 4" descr="221634_151519338247999_100001698014457_280755_5770419_n.jpg"/>
          <p:cNvPicPr>
            <a:picLocks noChangeAspect="1"/>
          </p:cNvPicPr>
          <p:nvPr/>
        </p:nvPicPr>
        <p:blipFill>
          <a:blip r:embed="rId2" cstate="print"/>
          <a:srcRect l="25455" r="26621"/>
          <a:stretch>
            <a:fillRect/>
          </a:stretch>
        </p:blipFill>
        <p:spPr>
          <a:xfrm>
            <a:off x="251520" y="1772816"/>
            <a:ext cx="1997022" cy="4680520"/>
          </a:xfrm>
          <a:prstGeom prst="rect">
            <a:avLst/>
          </a:prstGeom>
          <a:ln w="38100">
            <a:solidFill>
              <a:srgbClr val="92D050"/>
            </a:solidFill>
            <a:prstDash val="solid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1505</TotalTime>
  <Words>1028</Words>
  <Application>Microsoft Office PowerPoint</Application>
  <PresentationFormat>Presentazione su schermo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Equinozio</vt:lpstr>
      <vt:lpstr>Diapositiva 1</vt:lpstr>
      <vt:lpstr>SINODO DEI VESCOVI                               XV ASSEMBLEA GENERALE ORDINARIA                  I giovani, la fede e il                             discernimento vocazionale      (ottobre 2018)</vt:lpstr>
      <vt:lpstr>INTRODUZIONE</vt:lpstr>
      <vt:lpstr>Sulle orme del discepolo amato</vt:lpstr>
      <vt:lpstr>1 I GIOVANI NEL MONDO DI OGGI</vt:lpstr>
      <vt:lpstr>Alcuni aspetti sociologici</vt:lpstr>
      <vt:lpstr>2 FEDE, DISCERNIMENTO,            VOCAZIONE </vt:lpstr>
      <vt:lpstr>Fede e vocazione</vt:lpstr>
      <vt:lpstr>LA COSCIENZA</vt:lpstr>
      <vt:lpstr>Il dono del discernimento</vt:lpstr>
      <vt:lpstr>Il discernimento vocazionale</vt:lpstr>
      <vt:lpstr>Tempo e prova di conferma</vt:lpstr>
      <vt:lpstr>L’accompagnamento</vt:lpstr>
      <vt:lpstr>Profilo dell’accompagnatore</vt:lpstr>
      <vt:lpstr>3 L’AZIONE PASTORALE</vt:lpstr>
      <vt:lpstr>La pastorale vocazionale</vt:lpstr>
      <vt:lpstr>Soggetti</vt:lpstr>
      <vt:lpstr>Diapositiva 18</vt:lpstr>
      <vt:lpstr>Maria di Nazareth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F3Ke</dc:creator>
  <cp:lastModifiedBy>Utente Windows</cp:lastModifiedBy>
  <cp:revision>433</cp:revision>
  <dcterms:created xsi:type="dcterms:W3CDTF">2016-10-01T14:39:07Z</dcterms:created>
  <dcterms:modified xsi:type="dcterms:W3CDTF">2017-03-30T11:01:26Z</dcterms:modified>
</cp:coreProperties>
</file>